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9" r:id="rId2"/>
    <p:sldId id="260" r:id="rId3"/>
    <p:sldId id="264" r:id="rId4"/>
    <p:sldId id="265" r:id="rId5"/>
    <p:sldId id="266" r:id="rId6"/>
    <p:sldId id="267" r:id="rId7"/>
    <p:sldId id="268" r:id="rId8"/>
    <p:sldId id="269" r:id="rId9"/>
    <p:sldId id="304" r:id="rId10"/>
    <p:sldId id="306" r:id="rId11"/>
    <p:sldId id="308" r:id="rId12"/>
    <p:sldId id="310" r:id="rId13"/>
    <p:sldId id="311" r:id="rId14"/>
    <p:sldId id="271" r:id="rId15"/>
    <p:sldId id="273" r:id="rId16"/>
    <p:sldId id="275" r:id="rId17"/>
    <p:sldId id="277" r:id="rId18"/>
    <p:sldId id="278" r:id="rId19"/>
    <p:sldId id="286" r:id="rId20"/>
    <p:sldId id="287" r:id="rId21"/>
    <p:sldId id="288" r:id="rId2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-756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3F9D8-D563-4C71-8600-1D9A6CB40BCA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9270B-47D1-498A-93D1-8DB3476CC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/>
              <a:t>?</a:t>
            </a:r>
            <a:r>
              <a:rPr lang="ru-RU" baseline="0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A43D0-0F56-464D-B0E3-EF7E37BCED8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2358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r" eaLnBrk="1" hangingPunct="1"/>
            <a:fld id="{873A1B61-B125-482C-B767-537596D683F4}" type="slidenum">
              <a:rPr lang="ru-RU" sz="1200">
                <a:latin typeface="Arial" charset="0"/>
              </a:rPr>
              <a:pPr algn="r" eaLnBrk="1" hangingPunct="1"/>
              <a:t>17</a:t>
            </a:fld>
            <a:endParaRPr lang="ru-RU" sz="1200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мка 5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796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 rot="20993763">
            <a:off x="683568" y="1125200"/>
            <a:ext cx="777686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Georgia" pitchFamily="18" charset="0"/>
              </a:rPr>
              <a:t>Математика</a:t>
            </a:r>
            <a:endParaRPr lang="ru-RU" sz="8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 userDrawn="1"/>
        </p:nvSpPr>
        <p:spPr>
          <a:xfrm>
            <a:off x="503548" y="483518"/>
            <a:ext cx="8136904" cy="4176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833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 descr="123-clipart-12.pn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EFF1EE">
                  <a:alpha val="99216"/>
                </a:srgbClr>
              </a:clrFrom>
              <a:clrTo>
                <a:srgbClr val="EFF1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2474" y="3900661"/>
            <a:ext cx="1631526" cy="1242839"/>
          </a:xfrm>
          <a:prstGeom prst="rect">
            <a:avLst/>
          </a:prstGeom>
        </p:spPr>
      </p:pic>
      <p:pic>
        <p:nvPicPr>
          <p:cNvPr id="9" name="Рисунок 8" descr="content_pam_school.jpg"/>
          <p:cNvPicPr>
            <a:picLocks noChangeAspect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07503" y="3579862"/>
            <a:ext cx="1181645" cy="14860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642924"/>
            <a:ext cx="71438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«Особенности </a:t>
            </a:r>
            <a:r>
              <a:rPr lang="ru-RU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работы со слабоуспевающими учащимися на уроках </a:t>
            </a:r>
            <a:r>
              <a:rPr lang="ru-RU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математики»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3786196"/>
            <a:ext cx="388555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Учитель начальных классов</a:t>
            </a:r>
          </a:p>
          <a:p>
            <a:pPr algn="ctr"/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МБОУ СОШ №11 им. И.И. </a:t>
            </a:r>
            <a:r>
              <a:rPr lang="ru-RU" sz="1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Гармаша</a:t>
            </a:r>
            <a:endParaRPr lang="ru-RU" sz="1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1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Дмитренко</a:t>
            </a:r>
            <a:r>
              <a:rPr lang="ru-RU" sz="1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А.Г.</a:t>
            </a:r>
            <a:endParaRPr lang="ru-RU" sz="1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14362"/>
            <a:ext cx="8784976" cy="50723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4000" i="1" dirty="0" smtClean="0">
                <a:solidFill>
                  <a:srgbClr val="C00000"/>
                </a:solidFill>
                <a:latin typeface="Monotype Corsiva" pitchFamily="66" charset="0"/>
              </a:rPr>
              <a:t>Карточки</a:t>
            </a:r>
            <a:r>
              <a:rPr lang="ru-RU" sz="3600" i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3600" i="1" dirty="0">
                <a:solidFill>
                  <a:srgbClr val="C00000"/>
                </a:solidFill>
                <a:latin typeface="Monotype Corsiva" pitchFamily="66" charset="0"/>
              </a:rPr>
              <a:t>– задания</a:t>
            </a:r>
            <a:r>
              <a:rPr lang="ru-RU" sz="3600" i="1" dirty="0">
                <a:solidFill>
                  <a:srgbClr val="C00000"/>
                </a:solidFill>
              </a:rPr>
              <a:t/>
            </a:r>
            <a:br>
              <a:rPr lang="ru-RU" sz="3600" i="1" dirty="0">
                <a:solidFill>
                  <a:srgbClr val="C00000"/>
                </a:solidFill>
              </a:rPr>
            </a:br>
            <a:r>
              <a:rPr lang="ru-RU" sz="3600" i="1" dirty="0" smtClean="0">
                <a:solidFill>
                  <a:srgbClr val="C00000"/>
                </a:solidFill>
              </a:rPr>
              <a:t/>
            </a:r>
            <a:br>
              <a:rPr lang="ru-RU" sz="3600" i="1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897564"/>
            <a:ext cx="3854478" cy="1350150"/>
          </a:xfrm>
        </p:spPr>
        <p:txBody>
          <a:bodyPr>
            <a:normAutofit fontScale="25000" lnSpcReduction="20000"/>
          </a:bodyPr>
          <a:lstStyle/>
          <a:p>
            <a:endParaRPr lang="ru-RU" sz="6400" dirty="0" smtClean="0"/>
          </a:p>
          <a:p>
            <a:endParaRPr lang="ru-RU" sz="6400" dirty="0"/>
          </a:p>
          <a:p>
            <a:endParaRPr lang="ru-RU" sz="6400" dirty="0" smtClean="0"/>
          </a:p>
          <a:p>
            <a:endParaRPr lang="ru-RU" sz="6400" dirty="0"/>
          </a:p>
          <a:p>
            <a:endParaRPr lang="ru-RU" sz="8000" dirty="0"/>
          </a:p>
          <a:p>
            <a:r>
              <a:rPr lang="ru-RU" sz="7200" dirty="0" smtClean="0">
                <a:latin typeface="Monotype Corsiva" pitchFamily="66" charset="0"/>
              </a:rPr>
              <a:t>1.Допиши </a:t>
            </a:r>
            <a:r>
              <a:rPr lang="ru-RU" sz="7200" dirty="0">
                <a:latin typeface="Monotype Corsiva" pitchFamily="66" charset="0"/>
              </a:rPr>
              <a:t>краткую запись и решение задачи. </a:t>
            </a:r>
            <a:br>
              <a:rPr lang="ru-RU" sz="7200" dirty="0">
                <a:latin typeface="Monotype Corsiva" pitchFamily="66" charset="0"/>
              </a:rPr>
            </a:br>
            <a:r>
              <a:rPr lang="ru-RU" sz="7200" dirty="0">
                <a:latin typeface="Monotype Corsiva" pitchFamily="66" charset="0"/>
              </a:rPr>
              <a:t>Сделай пояснение к каждому действию.</a:t>
            </a: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00166" y="2357436"/>
            <a:ext cx="2997222" cy="164307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300" dirty="0" smtClean="0"/>
              <a:t>Машины </a:t>
            </a:r>
            <a:r>
              <a:rPr lang="ru-RU" sz="3300" dirty="0"/>
              <a:t>- 5 шт.</a:t>
            </a:r>
          </a:p>
          <a:p>
            <a:pPr marL="0" indent="0">
              <a:buNone/>
            </a:pPr>
            <a:r>
              <a:rPr lang="ru-RU" sz="3300" dirty="0"/>
              <a:t>Мячи - ? на … больше</a:t>
            </a:r>
          </a:p>
          <a:p>
            <a:pPr marL="0" indent="0">
              <a:buNone/>
            </a:pPr>
            <a:r>
              <a:rPr lang="ru-RU" sz="3300" dirty="0"/>
              <a:t>1) 5+7=12</a:t>
            </a:r>
          </a:p>
          <a:p>
            <a:pPr marL="0" indent="0">
              <a:buNone/>
            </a:pPr>
            <a:r>
              <a:rPr lang="ru-RU" sz="3300" dirty="0"/>
              <a:t>2) 12+7= …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67594"/>
            <a:ext cx="4041775" cy="1026114"/>
          </a:xfrm>
        </p:spPr>
        <p:txBody>
          <a:bodyPr>
            <a:normAutofit fontScale="40000" lnSpcReduction="20000"/>
          </a:bodyPr>
          <a:lstStyle/>
          <a:p>
            <a:r>
              <a:rPr lang="ru-RU" sz="4500" dirty="0" smtClean="0">
                <a:latin typeface="Monotype Corsiva" pitchFamily="66" charset="0"/>
              </a:rPr>
              <a:t>2.(Поэтапное выполнение)</a:t>
            </a:r>
          </a:p>
          <a:p>
            <a:endParaRPr lang="ru-RU" sz="4000" dirty="0" smtClean="0"/>
          </a:p>
          <a:p>
            <a:r>
              <a:rPr lang="ru-RU" sz="3500" dirty="0" smtClean="0"/>
              <a:t>1) </a:t>
            </a:r>
            <a:r>
              <a:rPr lang="ru-RU" sz="3500" dirty="0"/>
              <a:t>Найди, </a:t>
            </a:r>
            <a:r>
              <a:rPr lang="ru-RU" sz="3500" dirty="0" smtClean="0"/>
              <a:t>сколько мячей купили.</a:t>
            </a:r>
            <a:endParaRPr lang="ru-RU" sz="3500" dirty="0"/>
          </a:p>
          <a:p>
            <a:r>
              <a:rPr lang="ru-RU" sz="3500" dirty="0" smtClean="0"/>
              <a:t>2) Ответь </a:t>
            </a:r>
            <a:r>
              <a:rPr lang="ru-RU" sz="3500" dirty="0"/>
              <a:t>на вопрос задачи.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2355726"/>
            <a:ext cx="3071834" cy="21448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424890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829576" cy="8572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Monotype Corsiva" pitchFamily="66" charset="0"/>
              </a:rPr>
              <a:t>Используя </a:t>
            </a:r>
            <a:r>
              <a:rPr lang="ru-RU" b="1" dirty="0">
                <a:latin typeface="Monotype Corsiva" pitchFamily="66" charset="0"/>
              </a:rPr>
              <a:t>схему, закончи решение задачи и запиши </a:t>
            </a:r>
            <a:r>
              <a:rPr lang="ru-RU" b="1" dirty="0" smtClean="0">
                <a:latin typeface="Monotype Corsiva" pitchFamily="66" charset="0"/>
              </a:rPr>
              <a:t>ответ: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0166" y="2357435"/>
            <a:ext cx="6357982" cy="2237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  (5+___)+___ =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198503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5"/>
            <a:ext cx="6500858" cy="78581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Задание «Выполни по образцу»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Picture 2" descr="C:\Users\KOSTJA\Desktop\0006-006-Vychislite-s-objasneniem-i-proverkoj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736" y="1571618"/>
            <a:ext cx="3786214" cy="2857520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785800"/>
            <a:ext cx="5429288" cy="3808823"/>
          </a:xfrm>
        </p:spPr>
        <p:txBody>
          <a:bodyPr/>
          <a:lstStyle/>
          <a:p>
            <a:pPr marL="273050" indent="-273050" algn="ctr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buNone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Творческие задания</a:t>
            </a:r>
          </a:p>
          <a:p>
            <a:pPr marL="273050" indent="-273050" algn="ctr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buNone/>
              <a:defRPr/>
            </a:pPr>
            <a:endParaRPr lang="ru-RU" sz="36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Поиск различных способов решения задач.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Составление кроссвордов.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Сочинение математических сказок, игр.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6000"/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Составление задач по данному условию.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4400" y="428610"/>
            <a:ext cx="75438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Кому какая помощь нужна? </a:t>
            </a:r>
            <a:r>
              <a:rPr lang="ru-RU" sz="2400" b="1" dirty="0" smtClean="0">
                <a:solidFill>
                  <a:srgbClr val="800080"/>
                </a:solidFill>
                <a:latin typeface="Monotype Corsiva" pitchFamily="66" charset="0"/>
              </a:rPr>
              <a:t>НЕУСТОЙЧИВЫЕ</a:t>
            </a:r>
            <a:r>
              <a:rPr lang="ru-RU" sz="4000" b="1" dirty="0" smtClean="0">
                <a:solidFill>
                  <a:srgbClr val="800080"/>
                </a:solidFill>
                <a:latin typeface="Calibri" pitchFamily="34" charset="0"/>
              </a:rPr>
              <a:t> </a:t>
            </a:r>
            <a:r>
              <a:rPr lang="ru-RU" altLang="ru-RU" sz="40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  <a:t> </a:t>
            </a:r>
            <a:r>
              <a:rPr lang="ru-RU" alt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  <a:t/>
            </a:r>
            <a:br>
              <a:rPr lang="ru-RU" alt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</a:br>
            <a:endParaRPr lang="ru-RU" altLang="ru-RU" sz="44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1643056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Воспитательная работа на уроке; формирование познавательного интереса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500313"/>
            <a:ext cx="685804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alibri" pitchFamily="34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помочь учащимся осознать необходимость получения новых знаний;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развивать ответственность;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поддерживать уверенность учащимся в собственных силах, вырабатывая позитивную самооценку.</a:t>
            </a:r>
          </a:p>
          <a:p>
            <a:r>
              <a:rPr lang="ru-RU" sz="3200" b="1" dirty="0" smtClean="0">
                <a:latin typeface="Calibri" pitchFamily="34" charset="0"/>
              </a:rPr>
              <a:t/>
            </a:r>
            <a:br>
              <a:rPr lang="ru-RU" sz="3200" b="1" dirty="0" smtClean="0">
                <a:latin typeface="Calibri" pitchFamily="34" charset="0"/>
              </a:rPr>
            </a:br>
            <a:endParaRPr lang="ru-RU" sz="32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4400" y="357172"/>
            <a:ext cx="754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Кому какая помощь нужна? </a:t>
            </a:r>
            <a:r>
              <a:rPr lang="ru-RU" sz="2400" b="1" dirty="0" smtClean="0">
                <a:solidFill>
                  <a:srgbClr val="800080"/>
                </a:solidFill>
                <a:latin typeface="Monotype Corsiva" pitchFamily="66" charset="0"/>
              </a:rPr>
              <a:t>НЕУСТОЙЧИВЫЕ </a:t>
            </a:r>
            <a:r>
              <a:rPr lang="ru-RU" alt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  <a:t/>
            </a:r>
            <a:br>
              <a:rPr lang="ru-RU" alt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</a:br>
            <a:endParaRPr lang="ru-RU" altLang="ru-RU" sz="44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1214428"/>
            <a:ext cx="5642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Некоторые приёмы и формы работы учителя: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643056"/>
            <a:ext cx="72152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создание проблемной ситуации; 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использование исследовательского подхода; 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связь учебной информации с жизненным опытом ученика; 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  <a:sym typeface="Symbol"/>
              </a:rPr>
              <a:t>о</a:t>
            </a:r>
            <a:r>
              <a:rPr lang="ru-RU" sz="2400" dirty="0" smtClean="0">
                <a:latin typeface="Monotype Corsiva" pitchFamily="66" charset="0"/>
              </a:rPr>
              <a:t>рганизация сотрудничества, использование командных форм работы, построенных на соревновании с периодической сменой состава групп; 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  <a:sym typeface="Symbol"/>
              </a:rPr>
              <a:t>п</a:t>
            </a:r>
            <a:r>
              <a:rPr lang="ru-RU" sz="2400" dirty="0" smtClean="0">
                <a:latin typeface="Monotype Corsiva" pitchFamily="66" charset="0"/>
              </a:rPr>
              <a:t>озитивное эмоциональное подкрепление; 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  <a:sym typeface="Symbol"/>
              </a:rPr>
              <a:t>и</a:t>
            </a:r>
            <a:r>
              <a:rPr lang="ru-RU" sz="2400" dirty="0" smtClean="0">
                <a:latin typeface="Monotype Corsiva" pitchFamily="66" charset="0"/>
              </a:rPr>
              <a:t>ндивидуальная и групповая работа над проектом. </a:t>
            </a:r>
            <a:br>
              <a:rPr lang="ru-RU" sz="2400" dirty="0" smtClean="0">
                <a:latin typeface="Monotype Corsiva" pitchFamily="66" charset="0"/>
              </a:rPr>
            </a:br>
            <a:endParaRPr lang="ru-RU" sz="24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500048"/>
            <a:ext cx="754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Кому какая помощь нужна? </a:t>
            </a:r>
          </a:p>
          <a:p>
            <a:pPr algn="ctr">
              <a:defRPr/>
            </a:pPr>
            <a:r>
              <a:rPr lang="ru-RU" altLang="ru-RU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СЛОЖНЫЕ</a:t>
            </a:r>
            <a:r>
              <a:rPr lang="ru-RU" alt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  <a:t/>
            </a:r>
            <a:br>
              <a:rPr lang="ru-RU" alt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</a:br>
            <a:endParaRPr lang="ru-RU" altLang="ru-RU" sz="44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285998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Снижение влияния низкой успеваемости на самооценку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00166" y="3357568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переход на другую программу обучения.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95" name="Group 47"/>
          <p:cNvGraphicFramePr>
            <a:graphicFrameLocks noGrp="1"/>
          </p:cNvGraphicFramePr>
          <p:nvPr/>
        </p:nvGraphicFramePr>
        <p:xfrm>
          <a:off x="785786" y="1485914"/>
          <a:ext cx="7500990" cy="3086100"/>
        </p:xfrm>
        <a:graphic>
          <a:graphicData uri="http://schemas.openxmlformats.org/drawingml/2006/table">
            <a:tbl>
              <a:tblPr/>
              <a:tblGrid>
                <a:gridCol w="2786082"/>
                <a:gridCol w="4714908"/>
              </a:tblGrid>
              <a:tr h="500066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В процессе контроля за подготовленностью учащихся</a:t>
                      </a: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Создание атмосферы особой доброжелательности при опросе.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2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Снижение темпа опроса, разрешение дольше готовиться у доски.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7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Предложение учащимся примерного плана ответа.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5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Разрешение пользоваться наглядными пособиями, помогающими ученику отвечать на поставленный вопрос.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Стимулировать оценкой, подбадриванием, похвалой.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98" name="Заголовок 1"/>
          <p:cNvSpPr>
            <a:spLocks/>
          </p:cNvSpPr>
          <p:nvPr/>
        </p:nvSpPr>
        <p:spPr bwMode="auto">
          <a:xfrm>
            <a:off x="539750" y="571486"/>
            <a:ext cx="8229600" cy="7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4000" b="1" dirty="0">
                <a:latin typeface="Monotype Corsiva" pitchFamily="66" charset="0"/>
              </a:rPr>
              <a:t>Оказание помощи слабоуспевающему ученику на уроке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7" y="785800"/>
          <a:ext cx="7643867" cy="1126472"/>
        </p:xfrm>
        <a:graphic>
          <a:graphicData uri="http://schemas.openxmlformats.org/drawingml/2006/table">
            <a:tbl>
              <a:tblPr/>
              <a:tblGrid>
                <a:gridCol w="2527147"/>
                <a:gridCol w="5116720"/>
              </a:tblGrid>
              <a:tr h="22324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При изложении нового материала</a:t>
                      </a:r>
                    </a:p>
                  </a:txBody>
                  <a:tcPr marT="45734" marB="457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Применение мер поддержания интереса к усвоению темы.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11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Более частое обращение к слабоуспевающим с вопросами, выясняющими степень понимания ими учебного материала.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1928808"/>
          <a:ext cx="7643866" cy="2230635"/>
        </p:xfrm>
        <a:graphic>
          <a:graphicData uri="http://schemas.openxmlformats.org/drawingml/2006/table">
            <a:tbl>
              <a:tblPr/>
              <a:tblGrid>
                <a:gridCol w="2541892"/>
                <a:gridCol w="5101974"/>
              </a:tblGrid>
              <a:tr h="563060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В ходе самостоятельной работы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Разбивка заданий на дозы, этапы, выделение в сложных заданиях ряда простых.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2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Ссылка на аналогичное задание, выполненное ранее.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2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Напоминание способа и приема выполнения задания.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2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Стимулирование самостоятельных действий слабоуспевающих.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77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Более тщательный контроль за их деятельностью, указание на ошибки.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14362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A50021"/>
                </a:solidFill>
                <a:latin typeface="Monotype Corsiva" pitchFamily="66" charset="0"/>
              </a:rPr>
              <a:t>10 правил работы со «слабоуспевающими»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428742"/>
            <a:ext cx="7143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1. Верьте в способности «слабоуспевающего» ученика и старайтесь передать ему эту веру.</a:t>
            </a:r>
          </a:p>
          <a:p>
            <a:r>
              <a:rPr lang="ru-RU" dirty="0" smtClean="0">
                <a:latin typeface="Monotype Corsiva" pitchFamily="66" charset="0"/>
              </a:rPr>
              <a:t>2.  Помните, что для «слабоуспевающего» необходим период «вживания» в материал.  Не торопите его. Научитесь ждать.</a:t>
            </a:r>
          </a:p>
          <a:p>
            <a:r>
              <a:rPr lang="ru-RU" dirty="0" smtClean="0">
                <a:latin typeface="Monotype Corsiva" pitchFamily="66" charset="0"/>
              </a:rPr>
              <a:t>3.   Каждый урок - продолжение предыдущего, многократное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повторение основного материала - один из приемов работы со слабыми.</a:t>
            </a:r>
          </a:p>
          <a:p>
            <a:r>
              <a:rPr lang="ru-RU" dirty="0" smtClean="0">
                <a:latin typeface="Monotype Corsiva" pitchFamily="66" charset="0"/>
              </a:rPr>
              <a:t>4.  Вселяя слабым веру в то, что они запомнят, поймут, чаще предлагайте им однотипные задания (с учителем, с классом, самостоятельно).</a:t>
            </a:r>
          </a:p>
          <a:p>
            <a:r>
              <a:rPr lang="ru-RU" dirty="0" smtClean="0">
                <a:latin typeface="Monotype Corsiva" pitchFamily="66" charset="0"/>
              </a:rPr>
              <a:t>5.  Работу со «слабоуспевающими » не понимайте примитивно. Тут идет постоянное развитие памяти, логики, мышления, эмоций, чувств, интереса к учению.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5750"/>
            <a:ext cx="9144000" cy="1065610"/>
          </a:xfrm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Причины неуспеваемости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00166" y="1142990"/>
            <a:ext cx="7110434" cy="3357586"/>
          </a:xfrm>
          <a:noFill/>
        </p:spPr>
        <p:txBody>
          <a:bodyPr>
            <a:noAutofit/>
          </a:bodyPr>
          <a:lstStyle/>
          <a:p>
            <a:pPr eaLnBrk="1" hangingPunct="1">
              <a:buNone/>
              <a:defRPr/>
            </a:pPr>
            <a:r>
              <a:rPr lang="ru-RU" alt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Внешние: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altLang="ru-RU" sz="2400" b="1" kern="1200" dirty="0" smtClean="0">
                <a:latin typeface="Monotype Corsiva" pitchFamily="66" charset="0"/>
              </a:rPr>
              <a:t>социальные;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altLang="ru-RU" sz="2400" b="1" kern="1200" dirty="0" smtClean="0">
                <a:latin typeface="Monotype Corsiva" pitchFamily="66" charset="0"/>
              </a:rPr>
              <a:t>несовершенство учебного процесса;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altLang="ru-RU" sz="2400" b="1" kern="1200" dirty="0" smtClean="0">
                <a:latin typeface="Monotype Corsiva" pitchFamily="66" charset="0"/>
              </a:rPr>
              <a:t>отрицательное влияние семьи и  улицы.</a:t>
            </a:r>
          </a:p>
          <a:p>
            <a:pPr eaLnBrk="1" hangingPunct="1">
              <a:buNone/>
              <a:defRPr/>
            </a:pPr>
            <a:r>
              <a:rPr lang="ru-RU" alt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Внутренние: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altLang="ru-RU" sz="2400" b="1" kern="1200" dirty="0" smtClean="0">
                <a:latin typeface="Monotype Corsiva" pitchFamily="66" charset="0"/>
              </a:rPr>
              <a:t>дефекты здоровья </a:t>
            </a:r>
            <a:r>
              <a:rPr lang="ru-RU" altLang="ru-RU" sz="2400" b="1" kern="1200" dirty="0" smtClean="0">
                <a:latin typeface="Monotype Corsiva" pitchFamily="66" charset="0"/>
              </a:rPr>
              <a:t>современных школьников</a:t>
            </a:r>
            <a:r>
              <a:rPr lang="ru-RU" altLang="ru-RU" sz="2400" b="1" kern="1200" dirty="0" smtClean="0">
                <a:latin typeface="Monotype Corsiva" pitchFamily="66" charset="0"/>
              </a:rPr>
              <a:t>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altLang="ru-RU" sz="2400" b="1" kern="1200" dirty="0" smtClean="0">
                <a:latin typeface="Monotype Corsiva" pitchFamily="66" charset="0"/>
              </a:rPr>
              <a:t>слабое интеллектуальное развитие;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altLang="ru-RU" sz="2400" b="1" kern="1200" dirty="0" smtClean="0">
                <a:latin typeface="Monotype Corsiva" pitchFamily="66" charset="0"/>
              </a:rPr>
              <a:t>отсутствие мотивации к обучению;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ü"/>
              <a:defRPr/>
            </a:pPr>
            <a:r>
              <a:rPr lang="ru-RU" altLang="ru-RU" sz="2400" b="1" kern="1200" dirty="0" smtClean="0">
                <a:latin typeface="Monotype Corsiva" pitchFamily="66" charset="0"/>
              </a:rPr>
              <a:t>слабое </a:t>
            </a:r>
            <a:r>
              <a:rPr lang="ru-RU" altLang="ru-RU" sz="2400" b="1" kern="1200" dirty="0" smtClean="0">
                <a:latin typeface="Monotype Corsiva" pitchFamily="66" charset="0"/>
              </a:rPr>
              <a:t>развитие волевой </a:t>
            </a:r>
            <a:r>
              <a:rPr lang="ru-RU" altLang="ru-RU" sz="2400" b="1" kern="1200" dirty="0" smtClean="0">
                <a:latin typeface="Monotype Corsiva" pitchFamily="66" charset="0"/>
              </a:rPr>
              <a:t>организации ученика</a:t>
            </a:r>
          </a:p>
          <a:p>
            <a:pPr eaLnBrk="1" hangingPunct="1">
              <a:defRPr/>
            </a:pPr>
            <a:endParaRPr lang="ru-RU" altLang="ru-RU" sz="2400" b="1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928676"/>
            <a:ext cx="67866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Monotype Corsiva" pitchFamily="66" charset="0"/>
              </a:rPr>
              <a:t>6.  Не гонитесь за обилием новой информации. Умейте из изучаемого выбрать главное, изложить его, повторить и закрепить.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Monotype Corsiva" pitchFamily="66" charset="0"/>
              </a:rPr>
              <a:t>7. Общение - главная составляющая любой методики. Не сумеете расположить ребят к себе - не получите и результатов обучения.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Monotype Corsiva" pitchFamily="66" charset="0"/>
              </a:rPr>
              <a:t>8.  Научитесь управлять классом. Если урок однообразен, дети сами найдут выход - займутся своими делами.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Monotype Corsiva" pitchFamily="66" charset="0"/>
                <a:cs typeface="Arial" pitchFamily="34" charset="0"/>
              </a:rPr>
              <a:t>9. Начав целенаправленно работать со слабыми, помните: спустя короткое время их среда вновь расколется - на способных, средних и... «слабоуспевающих».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Monotype Corsiva" pitchFamily="66" charset="0"/>
                <a:cs typeface="Arial" pitchFamily="34" charset="0"/>
              </a:rPr>
              <a:t>10. Научитесь привлекать к обучению слабых более сильных ребят. Изложили материал, опросили сильных - посадите их к слабым, и пусть продолжается учеба.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714362"/>
            <a:ext cx="650085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Georgia" pitchFamily="18" charset="0"/>
              <a:buNone/>
            </a:pPr>
            <a:r>
              <a:rPr lang="ru-RU" sz="4000" b="1" dirty="0" smtClean="0">
                <a:latin typeface="Monotype Corsiva" pitchFamily="66" charset="0"/>
              </a:rPr>
              <a:t>Дети очень разные</a:t>
            </a:r>
            <a:r>
              <a:rPr lang="ru-RU" sz="4000" dirty="0" smtClean="0">
                <a:latin typeface="Monotype Corsiva" pitchFamily="66" charset="0"/>
              </a:rPr>
              <a:t>: одни яркие, талантливые, другие не очень. </a:t>
            </a:r>
          </a:p>
          <a:p>
            <a:pPr algn="ctr">
              <a:lnSpc>
                <a:spcPct val="90000"/>
              </a:lnSpc>
              <a:buFont typeface="Georgia" pitchFamily="18" charset="0"/>
              <a:buNone/>
            </a:pPr>
            <a:endParaRPr lang="ru-RU" sz="2800" dirty="0" smtClean="0">
              <a:latin typeface="Monotype Corsiva" pitchFamily="66" charset="0"/>
            </a:endParaRPr>
          </a:p>
          <a:p>
            <a:pPr algn="ctr">
              <a:lnSpc>
                <a:spcPct val="90000"/>
              </a:lnSpc>
              <a:buFont typeface="Georgia" pitchFamily="18" charset="0"/>
              <a:buNone/>
            </a:pPr>
            <a:r>
              <a:rPr lang="ru-RU" sz="4000" dirty="0" smtClean="0">
                <a:latin typeface="Monotype Corsiva" pitchFamily="66" charset="0"/>
              </a:rPr>
              <a:t>Но </a:t>
            </a:r>
            <a:r>
              <a:rPr lang="ru-RU" sz="4000" b="1" dirty="0" smtClean="0">
                <a:latin typeface="Monotype Corsiva" pitchFamily="66" charset="0"/>
              </a:rPr>
              <a:t>каждый должен </a:t>
            </a:r>
            <a:r>
              <a:rPr lang="ru-RU" sz="4000" b="1" dirty="0" err="1" smtClean="0">
                <a:latin typeface="Monotype Corsiva" pitchFamily="66" charset="0"/>
              </a:rPr>
              <a:t>самореализоваться</a:t>
            </a:r>
            <a:r>
              <a:rPr lang="ru-RU" sz="4000" b="1" dirty="0" smtClean="0">
                <a:latin typeface="Monotype Corsiva" pitchFamily="66" charset="0"/>
              </a:rPr>
              <a:t>. </a:t>
            </a:r>
            <a:endParaRPr lang="ru-RU" sz="4000" dirty="0" smtClean="0">
              <a:latin typeface="Monotype Corsiva" pitchFamily="66" charset="0"/>
            </a:endParaRPr>
          </a:p>
          <a:p>
            <a:pPr algn="ctr">
              <a:lnSpc>
                <a:spcPct val="90000"/>
              </a:lnSpc>
              <a:buFont typeface="Georgia" pitchFamily="18" charset="0"/>
              <a:buNone/>
            </a:pPr>
            <a:endParaRPr lang="ru-RU" sz="3200" b="1" dirty="0" smtClean="0">
              <a:latin typeface="Monotype Corsiva" pitchFamily="66" charset="0"/>
            </a:endParaRPr>
          </a:p>
          <a:p>
            <a:pPr algn="ctr">
              <a:lnSpc>
                <a:spcPct val="90000"/>
              </a:lnSpc>
              <a:buFont typeface="Georgia" pitchFamily="18" charset="0"/>
              <a:buNone/>
            </a:pPr>
            <a:r>
              <a:rPr lang="ru-RU" sz="4000" b="1" dirty="0" smtClean="0">
                <a:latin typeface="Monotype Corsiva" pitchFamily="66" charset="0"/>
              </a:rPr>
              <a:t>Желаю вам этого!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71450"/>
            <a:ext cx="9144000" cy="1065610"/>
          </a:xfrm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Типы</a:t>
            </a:r>
            <a:r>
              <a:rPr lang="ru-RU" altLang="ru-RU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слабоуспевающих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200150"/>
            <a:ext cx="3776690" cy="1828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8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СЛАБЫЕ: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«хочет, но не может»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 низкое качество мыслительной деятельности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положительное отношение к учёбе </a:t>
            </a:r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8200" y="1200150"/>
            <a:ext cx="3852890" cy="1828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8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НЕУСТОЙЧИВЫЕ: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«может, но не хочет»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 высокое качество мыслительной деятельности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отрицательное отношение к учёбе </a:t>
            </a:r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3143254"/>
            <a:ext cx="4929222" cy="14287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8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СЛОЖНЫЕ: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«не может, и не хочет»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 низкое качество мыслительной деятельности 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отрицательное отношение к учёбе </a:t>
            </a:r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4400" y="500048"/>
            <a:ext cx="7543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Кому какая помощь нужна? </a:t>
            </a:r>
            <a:r>
              <a:rPr lang="ru-RU" altLang="ru-RU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СЛАБЫЕ</a:t>
            </a:r>
            <a:r>
              <a:rPr lang="ru-RU" altLang="ru-RU" sz="40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  <a:t> </a:t>
            </a:r>
            <a:r>
              <a:rPr lang="ru-RU" alt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  <a:t/>
            </a:r>
            <a:br>
              <a:rPr lang="ru-RU" alt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</a:br>
            <a:endParaRPr lang="ru-RU" altLang="ru-RU" sz="44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3306" y="1643056"/>
            <a:ext cx="2018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Учить учиться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214560"/>
            <a:ext cx="685804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 формирование приёмов познавательной деятельности (внимания, памяти);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 формирование отдельных мыслительных операций (сравнения, классификации, обобщения);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формирование учебных навыков, приёмов познавательной деятельности. </a:t>
            </a:r>
            <a:r>
              <a:rPr lang="ru-RU" sz="3200" b="1" dirty="0" smtClean="0">
                <a:latin typeface="Calibri" pitchFamily="34" charset="0"/>
              </a:rPr>
              <a:t/>
            </a:r>
            <a:br>
              <a:rPr lang="ru-RU" sz="3200" b="1" dirty="0" smtClean="0">
                <a:latin typeface="Calibri" pitchFamily="34" charset="0"/>
              </a:rPr>
            </a:br>
            <a:endParaRPr lang="ru-RU" sz="3200" b="1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357173"/>
            <a:ext cx="7543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Кому какая помощь нужна? </a:t>
            </a:r>
          </a:p>
          <a:p>
            <a:pPr algn="ctr">
              <a:defRPr/>
            </a:pPr>
            <a:r>
              <a:rPr lang="ru-RU" altLang="ru-RU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СЛАБЫЕ</a:t>
            </a:r>
            <a:r>
              <a:rPr lang="ru-RU" altLang="ru-RU" sz="40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  <a:t> </a:t>
            </a:r>
            <a:r>
              <a:rPr lang="ru-RU" alt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  <a:t/>
            </a:r>
            <a:br>
              <a:rPr lang="ru-RU" altLang="ru-RU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j-ea"/>
                <a:cs typeface="+mj-cs"/>
              </a:rPr>
            </a:br>
            <a:endParaRPr lang="ru-RU" altLang="ru-RU" sz="44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1500180"/>
            <a:ext cx="4466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+mj-ea"/>
                <a:cs typeface="+mj-cs"/>
              </a:rPr>
              <a:t>Некоторые приёмы работы учителя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857370"/>
            <a:ext cx="692948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алгоритмизация деятельности; 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отработка вычислительных навыков; 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многократное проговаривание и закрепление материала урока; 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использование средств невербального общения (опорные сигналы, рисунки, таблицы, схемы, план); 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Monotype Corsiva" pitchFamily="66" charset="0"/>
              </a:rPr>
              <a:t>рациональное распределение учебного материала.</a:t>
            </a:r>
            <a:r>
              <a:rPr lang="ru-RU" sz="3200" dirty="0" smtClean="0">
                <a:latin typeface="Calibri" pitchFamily="34" charset="0"/>
              </a:rPr>
              <a:t> </a:t>
            </a:r>
            <a:br>
              <a:rPr lang="ru-RU" sz="3200" dirty="0" smtClean="0">
                <a:latin typeface="Calibri" pitchFamily="34" charset="0"/>
              </a:rPr>
            </a:br>
            <a:endParaRPr lang="ru-RU" sz="32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642924"/>
            <a:ext cx="55721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Алгоритмизация деятельности</a:t>
            </a:r>
            <a:endParaRPr lang="ru-RU" sz="3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1694586"/>
            <a:ext cx="62865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  <a:defRPr/>
            </a:pPr>
            <a:r>
              <a:rPr lang="ru-RU" sz="2400" b="1" dirty="0" smtClean="0">
                <a:latin typeface="Monotype Corsiva" pitchFamily="66" charset="0"/>
                <a:cs typeface="Tahoma" pitchFamily="34" charset="0"/>
              </a:rPr>
              <a:t>Прочитай уравнение.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2400" b="1" dirty="0" smtClean="0">
                <a:latin typeface="Monotype Corsiva" pitchFamily="66" charset="0"/>
                <a:cs typeface="Tahoma" pitchFamily="34" charset="0"/>
              </a:rPr>
              <a:t>Назови действие, компоненты.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2400" b="1" dirty="0" smtClean="0">
                <a:latin typeface="Monotype Corsiva" pitchFamily="66" charset="0"/>
                <a:cs typeface="Tahoma" pitchFamily="34" charset="0"/>
              </a:rPr>
              <a:t>Вспомни, как найти неизвестный компонент.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2400" b="1" dirty="0" smtClean="0">
                <a:latin typeface="Monotype Corsiva" pitchFamily="66" charset="0"/>
                <a:cs typeface="Tahoma" pitchFamily="34" charset="0"/>
              </a:rPr>
              <a:t>Запиши и вычисли.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ru-RU" sz="2400" b="1" dirty="0" smtClean="0">
                <a:latin typeface="Monotype Corsiva" pitchFamily="66" charset="0"/>
                <a:cs typeface="Tahoma" pitchFamily="34" charset="0"/>
              </a:rPr>
              <a:t>Проверь.</a:t>
            </a:r>
            <a:endParaRPr lang="ru-RU" sz="2400" b="1" dirty="0">
              <a:latin typeface="Monotype Corsiva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5" y="571486"/>
            <a:ext cx="62151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Отработка вычислительных навыков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1428750" y="1143000"/>
          <a:ext cx="3214688" cy="3357563"/>
        </p:xfrm>
        <a:graphic>
          <a:graphicData uri="http://schemas.openxmlformats.org/presentationml/2006/ole">
            <p:oleObj spid="_x0000_s23553" name="Документ" r:id="rId3" imgW="4379748" imgH="5717625" progId="Word.Document.12">
              <p:embed/>
            </p:oleObj>
          </a:graphicData>
        </a:graphic>
      </p:graphicFrame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1142990"/>
            <a:ext cx="2000264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u.900igr.net:10/datas/matematika/Prijomy-slozhenija-i-vychitanija/0002-002-Igra-Molchank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3000378"/>
            <a:ext cx="2357454" cy="1500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571486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Использование таблиц, опорных схем</a:t>
            </a:r>
          </a:p>
        </p:txBody>
      </p:sp>
      <p:pic>
        <p:nvPicPr>
          <p:cNvPr id="4" name="Picture 2" descr="C:\Users\KOSTJA\Desktop\214fb5318c70f8c122a81724ede754b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290" y="1214428"/>
            <a:ext cx="3143271" cy="3286149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KOSTJA\Desktop\images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14428"/>
            <a:ext cx="3283868" cy="3286148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57172"/>
            <a:ext cx="8579296" cy="43238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>
                <a:latin typeface="Monotype Corsiva" pitchFamily="66" charset="0"/>
              </a:rPr>
              <a:t>Задача.      </a:t>
            </a:r>
            <a:br>
              <a:rPr lang="ru-RU" sz="2700" b="1" dirty="0" smtClean="0">
                <a:latin typeface="Monotype Corsiva" pitchFamily="66" charset="0"/>
              </a:rPr>
            </a:br>
            <a:r>
              <a:rPr lang="ru-RU" sz="2700" b="1" dirty="0" smtClean="0">
                <a:latin typeface="Monotype Corsiva" pitchFamily="66" charset="0"/>
              </a:rPr>
              <a:t> </a:t>
            </a:r>
            <a:r>
              <a:rPr lang="ru-RU" sz="2700" dirty="0" smtClean="0">
                <a:latin typeface="Monotype Corsiva" pitchFamily="66" charset="0"/>
              </a:rPr>
              <a:t>В старшую группу детского сада купили 5 машинок, а мячей </a:t>
            </a:r>
            <a:br>
              <a:rPr lang="ru-RU" sz="2700" dirty="0" smtClean="0">
                <a:latin typeface="Monotype Corsiva" pitchFamily="66" charset="0"/>
              </a:rPr>
            </a:br>
            <a:r>
              <a:rPr lang="ru-RU" sz="2700" dirty="0" smtClean="0">
                <a:latin typeface="Monotype Corsiva" pitchFamily="66" charset="0"/>
              </a:rPr>
              <a:t>        на 7 больше. Сколько всего игрушек купили для старшей  группы?</a:t>
            </a:r>
            <a:endParaRPr lang="ru-RU" sz="2700" dirty="0">
              <a:latin typeface="Monotype Corsiva" pitchFamily="66" charset="0"/>
            </a:endParaRPr>
          </a:p>
        </p:txBody>
      </p:sp>
      <p:pic>
        <p:nvPicPr>
          <p:cNvPr id="4098" name="Picture 2" descr="C:\Users\KOSTJA\Desktop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3000378"/>
            <a:ext cx="1285884" cy="124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KOSTJA\Desktop\imag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785932"/>
            <a:ext cx="1413370" cy="95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1710921"/>
            <a:ext cx="180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-  5 </a:t>
            </a:r>
            <a:r>
              <a:rPr lang="ru-RU" sz="3200" b="1" dirty="0"/>
              <a:t>шт.</a:t>
            </a:r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2843807" y="3360253"/>
            <a:ext cx="41044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- </a:t>
            </a:r>
            <a:r>
              <a:rPr lang="ru-RU" sz="3200" b="1" dirty="0" smtClean="0"/>
              <a:t>? на </a:t>
            </a:r>
            <a:r>
              <a:rPr lang="en-US" sz="3200" b="1" dirty="0" smtClean="0"/>
              <a:t> </a:t>
            </a:r>
            <a:r>
              <a:rPr lang="ru-RU" sz="3200" b="1" dirty="0" smtClean="0"/>
              <a:t>7</a:t>
            </a:r>
            <a:r>
              <a:rPr lang="en-US" sz="3200" b="1" dirty="0" smtClean="0"/>
              <a:t> </a:t>
            </a:r>
            <a:r>
              <a:rPr lang="ru-RU" sz="3200" b="1" dirty="0"/>
              <a:t>шт</a:t>
            </a:r>
            <a:r>
              <a:rPr lang="ru-RU" sz="3200" b="1" dirty="0" smtClean="0"/>
              <a:t>.  </a:t>
            </a:r>
            <a:r>
              <a:rPr lang="ru-RU" sz="4000" b="1" dirty="0" smtClean="0"/>
              <a:t>&gt;</a:t>
            </a:r>
            <a:r>
              <a:rPr lang="ru-RU" sz="3200" b="1" dirty="0" smtClean="0"/>
              <a:t> чем</a:t>
            </a:r>
            <a:endParaRPr lang="ru-RU" sz="3200" b="1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7429520" y="1714494"/>
            <a:ext cx="689299" cy="2484276"/>
          </a:xfrm>
          <a:prstGeom prst="rightBrace">
            <a:avLst>
              <a:gd name="adj1" fmla="val 0"/>
              <a:gd name="adj2" fmla="val 5380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r>
              <a:rPr lang="en-US" dirty="0"/>
              <a:t> </a:t>
            </a:r>
            <a:r>
              <a:rPr lang="ru-RU" dirty="0" smtClean="0"/>
              <a:t>      </a:t>
            </a:r>
            <a:endParaRPr lang="ru-RU" dirty="0"/>
          </a:p>
        </p:txBody>
      </p:sp>
      <p:pic>
        <p:nvPicPr>
          <p:cNvPr id="12" name="Picture 3" descr="C:\Users\KOSTJA\Desktop\imag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3429006"/>
            <a:ext cx="872871" cy="59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143900" y="2571750"/>
            <a:ext cx="285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prstClr val="black"/>
                </a:solidFill>
              </a:rPr>
              <a:t>?</a:t>
            </a:r>
            <a:endParaRPr lang="ru-RU" sz="5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4353948"/>
            <a:ext cx="70311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! Дополнение к </a:t>
            </a:r>
            <a:r>
              <a:rPr lang="ru-RU" b="1" dirty="0">
                <a:solidFill>
                  <a:srgbClr val="C00000"/>
                </a:solidFill>
              </a:rPr>
              <a:t>заданию </a:t>
            </a:r>
            <a:r>
              <a:rPr lang="ru-RU" dirty="0">
                <a:solidFill>
                  <a:srgbClr val="C00000"/>
                </a:solidFill>
              </a:rPr>
              <a:t>(рисунок, схема, инструкция и т.п.).</a:t>
            </a:r>
          </a:p>
        </p:txBody>
      </p:sp>
    </p:spTree>
    <p:extLst>
      <p:ext uri="{BB962C8B-B14F-4D97-AF65-F5344CB8AC3E}">
        <p14:creationId xmlns:p14="http://schemas.microsoft.com/office/powerpoint/2010/main" xmlns="" val="259256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564</Words>
  <Application>Microsoft Office PowerPoint</Application>
  <PresentationFormat>Экран (16:9)</PresentationFormat>
  <Paragraphs>139</Paragraphs>
  <Slides>21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Документ</vt:lpstr>
      <vt:lpstr>Слайд 1</vt:lpstr>
      <vt:lpstr>Причины неуспеваемости</vt:lpstr>
      <vt:lpstr>Типы слабоуспевающих</vt:lpstr>
      <vt:lpstr>Слайд 4</vt:lpstr>
      <vt:lpstr>Слайд 5</vt:lpstr>
      <vt:lpstr>Слайд 6</vt:lpstr>
      <vt:lpstr>Слайд 7</vt:lpstr>
      <vt:lpstr>Слайд 8</vt:lpstr>
      <vt:lpstr>   Задача.        В старшую группу детского сада купили 5 машинок, а мячей          на 7 больше. Сколько всего игрушек купили для старшей  группы?</vt:lpstr>
      <vt:lpstr> Карточки – задания  </vt:lpstr>
      <vt:lpstr>   Используя схему, закончи решение задачи и запиши ответ: </vt:lpstr>
      <vt:lpstr>Задание «Выполни по образцу»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Аня</cp:lastModifiedBy>
  <cp:revision>47</cp:revision>
  <dcterms:created xsi:type="dcterms:W3CDTF">2017-09-24T03:45:26Z</dcterms:created>
  <dcterms:modified xsi:type="dcterms:W3CDTF">2020-10-14T18:21:18Z</dcterms:modified>
</cp:coreProperties>
</file>